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8" r:id="rId5"/>
    <p:sldId id="260" r:id="rId6"/>
    <p:sldId id="261" r:id="rId7"/>
    <p:sldId id="272" r:id="rId8"/>
    <p:sldId id="273" r:id="rId9"/>
    <p:sldId id="279" r:id="rId10"/>
    <p:sldId id="275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6" clrIdx="0"/>
  <p:cmAuthor id="1" name="Ya Zahra" initials="YZ" lastIdx="5" clrIdx="1">
    <p:extLst>
      <p:ext uri="{19B8F6BF-5375-455C-9EA6-DF929625EA0E}">
        <p15:presenceInfo xmlns:p15="http://schemas.microsoft.com/office/powerpoint/2012/main" userId="Ya Zah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234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6T14:45:44.943" idx="3">
    <p:pos x="4970" y="1510"/>
    <p:text>بیانی ساده از آنچه شما و محصولتان در جهان ایجاد می کنید.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6T14:49:00.903" idx="4">
    <p:pos x="5329" y="1284"/>
    <p:text>در چندجمله، شرحی کوتاه از مسأله یا فرصت هایی که شما برای آن راه حل ارائه داده اید بنویسید.</p:text>
  </p:cm>
  <p:cm authorId="0" dt="2017-10-16T14:56:15.141" idx="1">
    <p:pos x="4767" y="890"/>
    <p:text>یک عبارت کوتاه، برای معرفی چالش به عنوان تیتر بنویسید.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6T14:57:18.089" idx="5">
    <p:pos x="4818" y="849"/>
    <p:text>یک معرفی تیتروار از راه حل خود یا عنوان محصول و یا خدمت بنویسید.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5T16:34:28.921" idx="2">
    <p:pos x="4678" y="661"/>
    <p:text>در زمینه فناوری، گستردگی حجم ارتباطات و دسترسی به بازارهای هدف، جلب مشارکت سرمایه گذاران و ...</p:text>
    <p:extLst>
      <p:ext uri="{C676402C-5697-4E1C-873F-D02D1690AC5C}">
        <p15:threadingInfo xmlns:p15="http://schemas.microsoft.com/office/powerpoint/2012/main" timeZoneBias="-21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5T16:36:26.885" idx="3">
    <p:pos x="4765" y="718"/>
    <p:text>اهرم قرار دادن موفقیت های گذشته، برندسازی محصول یا خدمت، بکارگیری ابزارهای تبلیغات و رسانه، شبکه سازی و ...</p:text>
    <p:extLst>
      <p:ext uri="{C676402C-5697-4E1C-873F-D02D1690AC5C}">
        <p15:threadingInfo xmlns:p15="http://schemas.microsoft.com/office/powerpoint/2012/main" timeZoneBias="-21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5T16:41:24.679" idx="4">
    <p:pos x="5157" y="795"/>
    <p:text>صنایع جدید؟
قلمرو جدید [جغرافیا]؟
برنامه های کاربردی؟
مشارکت؟
تکنولوژی؟
محصول یا خدمات جانبی؟
بهره مندی از منابع مالی و اعتباری ارزان و در دسترس
یا ...؟</p:text>
    <p:extLst>
      <p:ext uri="{C676402C-5697-4E1C-873F-D02D1690AC5C}">
        <p15:threadingInfo xmlns:p15="http://schemas.microsoft.com/office/powerpoint/2012/main" timeZoneBias="-21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84BD-85C0-40D4-AD4C-F04C52A69466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642BD-D2E7-4F48-8DB2-729B8D89A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6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0660-CC4B-4BF5-94EC-8869A4D16A1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BC927-E04E-4AFD-AB4F-D304E0E1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76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23C0-5E04-4448-9CA4-437344DA8375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9419-2B15-459A-A5E9-54C54AA21D41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3A0-3761-43CA-900B-01CF96A0B9D8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DBA-D543-4468-AF33-8BAF9B780677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28CA-0A38-48F8-8CD2-3C678EA5C130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64C0-5B80-430F-9FFD-96BCA7B84425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014D-C568-4A6B-A314-7A5C444168EC}" type="datetime1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6C6F-0452-4997-BCDD-A08BF27742DB}" type="datetime1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75DF-E4F5-41F8-B128-6919C8AF017D}" type="datetime1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BBE-FFB5-43E2-9C3F-37D8E4497717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A4E0-5485-4F20-A0F8-204BD2B96557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BEF2-1CE9-4E0E-8B01-0694EA6A92A0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1.emf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914400"/>
            <a:ext cx="4038600" cy="129540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عنوان پروژه</a:t>
            </a:r>
            <a:endParaRPr lang="en-US" sz="5400" b="1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819400"/>
            <a:ext cx="6781800" cy="3810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a-IR" sz="1600" dirty="0" smtClean="0">
                <a:latin typeface="IRANSans(FaNum) Medium" panose="02040503050201020203" pitchFamily="18" charset="-78"/>
                <a:cs typeface="B Zar" panose="00000400000000000000" pitchFamily="2" charset="-78"/>
              </a:rPr>
              <a:t>بیوگرافی مختصر</a:t>
            </a:r>
            <a:endParaRPr lang="en-US" sz="1600" dirty="0"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1336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84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26" y="1828800"/>
            <a:ext cx="8229600" cy="1143000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چگونه </a:t>
            </a:r>
            <a:r>
              <a:rPr lang="fa-IR" sz="2800" b="1" dirty="0">
                <a:latin typeface="IRANSans" panose="02040503050201020203" pitchFamily="18" charset="-78"/>
                <a:cs typeface="B Zar" panose="00000400000000000000" pitchFamily="2" charset="-78"/>
              </a:rPr>
              <a:t>می توانید کسب و کار خود را توسعه دهید؟</a:t>
            </a:r>
            <a:br>
              <a:rPr lang="fa-IR" sz="2800" b="1" dirty="0">
                <a:latin typeface="IRANSans" panose="02040503050201020203" pitchFamily="18" charset="-78"/>
                <a:cs typeface="B Zar" panose="00000400000000000000" pitchFamily="2" charset="-78"/>
              </a:rPr>
            </a:b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  </a:t>
            </a:r>
            <a:endParaRPr lang="en-US" sz="1800" b="1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ea typeface="+mn-ea"/>
              <a:cs typeface="B Zar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از </a:t>
            </a: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چه طریقی </a:t>
            </a: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می خواهید کسب و کار خود را توسعه دهید؟</a:t>
            </a: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بر چه اساسی این استراتژی را انتخاب کرده اید؟</a:t>
            </a: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71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از سرمایه گذار، شریک تجاری یا حامی چه می خواهید؟</a:t>
            </a:r>
            <a:endParaRPr lang="en-US" sz="2800" b="1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83475"/>
            <a:ext cx="8229600" cy="28173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0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92162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3200" b="1" dirty="0">
                <a:latin typeface="IRANSans" panose="02040503050201020203" pitchFamily="18" charset="-78"/>
                <a:cs typeface="B Zar" panose="00000400000000000000" pitchFamily="2" charset="-78"/>
              </a:rPr>
              <a:t>اعضا اصلی تیم</a:t>
            </a:r>
            <a:endParaRPr lang="en-US" sz="3200" b="1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3657600"/>
            <a:ext cx="1828800" cy="258532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نام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تخصص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[نقش در تیم]</a:t>
            </a: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9" name="AutoShape 2" descr="Image result for profile icon"/>
          <p:cNvSpPr>
            <a:spLocks noChangeAspect="1" noChangeArrowheads="1"/>
          </p:cNvSpPr>
          <p:nvPr/>
        </p:nvSpPr>
        <p:spPr bwMode="auto">
          <a:xfrm>
            <a:off x="611875" y="1676400"/>
            <a:ext cx="1444625" cy="14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20" y="1854329"/>
            <a:ext cx="1697959" cy="1697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92" y="1890330"/>
            <a:ext cx="1678250" cy="1678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46" y="1890330"/>
            <a:ext cx="1631855" cy="16318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41" y="1890330"/>
            <a:ext cx="1625959" cy="16259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00997" y="3657599"/>
            <a:ext cx="1828800" cy="258532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نام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تخصص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[نقش در تیم]</a:t>
            </a: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8251" y="3657598"/>
            <a:ext cx="1828800" cy="258532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نام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تخصص</a:t>
            </a:r>
          </a:p>
          <a:p>
            <a:pPr algn="ctr" rtl="1"/>
            <a:r>
              <a:rPr lang="fa-IR" dirty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[نقش در تیم]</a:t>
            </a: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 rtl="1"/>
            <a:endParaRPr lang="en-US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021" y="3661878"/>
            <a:ext cx="1828800" cy="258532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نام</a:t>
            </a:r>
          </a:p>
          <a:p>
            <a:pPr algn="ctr" rtl="1"/>
            <a:r>
              <a:rPr lang="fa-IR" dirty="0" smtClean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تخصص</a:t>
            </a:r>
          </a:p>
          <a:p>
            <a:pPr algn="ctr" rtl="1"/>
            <a:r>
              <a:rPr lang="fa-IR" dirty="0" smtClean="0">
                <a:solidFill>
                  <a:schemeClr val="bg1">
                    <a:lumMod val="65000"/>
                  </a:schemeClr>
                </a:solidFill>
                <a:latin typeface="IRANSans" panose="02040503050201020203" pitchFamily="18" charset="-78"/>
                <a:cs typeface="B Zar" panose="00000400000000000000" pitchFamily="2" charset="-78"/>
              </a:rPr>
              <a:t>[نقش در تیم]</a:t>
            </a:r>
          </a:p>
          <a:p>
            <a:pPr algn="ctr" rtl="1"/>
            <a:endParaRPr lang="fa-IR" dirty="0"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algn="ctr" rtl="1"/>
            <a:endParaRPr lang="fa-IR" dirty="0" smtClean="0"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algn="ctr" rtl="1"/>
            <a:endParaRPr lang="fa-IR" dirty="0"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algn="ctr" rtl="1"/>
            <a:endParaRPr lang="en-US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4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21" name="Picture 2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23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24" name="Picture 2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25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8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چه </a:t>
            </a:r>
            <a:r>
              <a:rPr lang="fa-IR" sz="3600" b="1" dirty="0">
                <a:latin typeface="IRANSans" panose="02040503050201020203" pitchFamily="18" charset="-78"/>
                <a:cs typeface="B Zar" panose="00000400000000000000" pitchFamily="2" charset="-78"/>
              </a:rPr>
              <a:t>مشکلی را حل می</a:t>
            </a:r>
            <a:r>
              <a:rPr lang="fa-IR" sz="3600" b="1" spc="-300" dirty="0">
                <a:latin typeface="IRANSans" panose="02040503050201020203" pitchFamily="18" charset="-78"/>
                <a:cs typeface="B Zar" panose="00000400000000000000" pitchFamily="2" charset="-78"/>
              </a:rPr>
              <a:t> </a:t>
            </a:r>
            <a:r>
              <a:rPr lang="fa-IR" sz="3600" b="1" dirty="0">
                <a:latin typeface="IRANSans" panose="02040503050201020203" pitchFamily="18" charset="-78"/>
                <a:cs typeface="B Zar" panose="00000400000000000000" pitchFamily="2" charset="-78"/>
              </a:rPr>
              <a:t>کنید؟</a:t>
            </a:r>
            <a:endParaRPr lang="en-US" sz="3600" b="1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124200"/>
          </a:xfr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چه مسأله ای از مشتریان را حل می کنید و یا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چه فرصت هایی را برای آنان فراهم می کنید که سریع تر، ارزان تر، کارامدتر، راضی کننده تر و ایمن تر باشد؟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6670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2" name="Picture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3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62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راه حل </a:t>
            </a:r>
            <a:r>
              <a:rPr lang="fa-IR" sz="24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[محصول</a:t>
            </a:r>
            <a:r>
              <a:rPr lang="en-US" sz="24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 </a:t>
            </a:r>
            <a:r>
              <a:rPr lang="fa-IR" sz="24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یا خدمت]</a:t>
            </a: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 شما برای حل مسئله چیست؟</a:t>
            </a:r>
            <a:endParaRPr lang="en-US" sz="2800" b="1" dirty="0">
              <a:latin typeface="IRANSans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6670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چگونه کار می </a:t>
            </a: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کند؟</a:t>
            </a: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تفاوت </a:t>
            </a: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آن با سایر محصولات در چیست؟</a:t>
            </a: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27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743" y="191518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2800" b="1" dirty="0">
                <a:latin typeface="IRANSans" panose="02040503050201020203" pitchFamily="18" charset="-78"/>
                <a:ea typeface="+mj-ea"/>
                <a:cs typeface="B Zar" panose="00000400000000000000" pitchFamily="2" charset="-78"/>
              </a:rPr>
              <a:t>حجم بازار شما چقدر است</a:t>
            </a:r>
            <a:r>
              <a:rPr lang="fa-IR" sz="2800" b="1" dirty="0" smtClean="0">
                <a:latin typeface="IRANSans" panose="02040503050201020203" pitchFamily="18" charset="-78"/>
                <a:ea typeface="+mj-ea"/>
                <a:cs typeface="B Zar" panose="00000400000000000000" pitchFamily="2" charset="-78"/>
              </a:rPr>
              <a:t>؟ </a:t>
            </a: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ارزش مالی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5908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مشتریان شما چه کسانی هستند؟</a:t>
            </a: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چه </a:t>
            </a: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تعدادی از مشتریان به این راه حل نیاز دارند؟</a:t>
            </a:r>
          </a:p>
          <a:p>
            <a:pPr marL="0" indent="0" algn="r" rtl="1">
              <a:buNone/>
            </a:pP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چه تعدادی از این مشتریان حاضرند برای راه حل شما پول پرداخت کنند؟</a:t>
            </a: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8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>
                <a:latin typeface="IRANSans" panose="02040503050201020203" pitchFamily="18" charset="-78"/>
                <a:ea typeface="+mj-ea"/>
                <a:cs typeface="B Zar" panose="00000400000000000000" pitchFamily="2" charset="-78"/>
              </a:rPr>
              <a:t>در چه مرحله ای از کار خود هستید؟</a:t>
            </a:r>
          </a:p>
          <a:p>
            <a:pPr marL="0" indent="0" algn="ctr" rtl="1">
              <a:buNone/>
            </a:pPr>
            <a:r>
              <a:rPr lang="fa-IR" sz="18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طراحی </a:t>
            </a:r>
            <a:r>
              <a:rPr lang="fa-IR" sz="18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و تولید </a:t>
            </a:r>
            <a:r>
              <a:rPr lang="fa-IR" sz="18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نمونه اولیه، تولید صنعتی، ورود </a:t>
            </a:r>
            <a:r>
              <a:rPr lang="fa-IR" sz="18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به </a:t>
            </a:r>
            <a:r>
              <a:rPr lang="fa-IR" sz="18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بازار و ...</a:t>
            </a:r>
            <a:endParaRPr lang="fa-IR" sz="18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5146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تا کنون چه اقداماتی در این زمینه انجام داده اید؟</a:t>
            </a: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21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2800" b="1" dirty="0">
                <a:latin typeface="IRANSans" panose="02040503050201020203" pitchFamily="18" charset="-78"/>
                <a:cs typeface="B Zar" panose="00000400000000000000" pitchFamily="2" charset="-78"/>
              </a:rPr>
              <a:t>ویژگی منحصر به </a:t>
            </a: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فرد شما چیست؟ </a:t>
            </a:r>
            <a:b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</a:br>
            <a:endParaRPr lang="en-US" sz="1800" b="1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ea typeface="+mn-ea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5146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مزیت شما نسبت به رقبا در چیست؟</a:t>
            </a: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2800" b="1" dirty="0">
                <a:latin typeface="IRANSans" panose="02040503050201020203" pitchFamily="18" charset="-78"/>
                <a:cs typeface="B Zar" panose="00000400000000000000" pitchFamily="2" charset="-78"/>
              </a:rPr>
              <a:t>واکنش شما نسبت به ورود رقیب چیست</a:t>
            </a: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؟</a:t>
            </a:r>
            <a:r>
              <a:rPr lang="fa-IR" sz="1800" b="1" dirty="0">
                <a:latin typeface="IRANSans" panose="02040503050201020203" pitchFamily="18" charset="-78"/>
                <a:cs typeface="B Zar" panose="00000400000000000000" pitchFamily="2" charset="-78"/>
              </a:rPr>
              <a:t/>
            </a:r>
            <a:br>
              <a:rPr lang="fa-IR" sz="1800" b="1" dirty="0">
                <a:latin typeface="IRANSans" panose="02040503050201020203" pitchFamily="18" charset="-78"/>
                <a:cs typeface="B Zar" panose="00000400000000000000" pitchFamily="2" charset="-78"/>
              </a:rPr>
            </a:br>
            <a:endParaRPr lang="en-US" sz="1800" b="1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ea typeface="+mn-ea"/>
              <a:cs typeface="B Zar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1100" y="25146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951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پیش بینی شما نسبت به رقبا و ورود آنها به بازار چیست؟</a:t>
            </a:r>
          </a:p>
          <a:p>
            <a:pPr marL="0" indent="0" algn="r" rtl="1">
              <a:buNone/>
            </a:pPr>
            <a:r>
              <a:rPr lang="fa-IR" sz="1600" dirty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اگر کسب و کار شما کپی شود چه کار می کنید؟</a:t>
            </a:r>
          </a:p>
          <a:p>
            <a:pPr marL="0" indent="0" algn="just" rtl="1"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0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2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1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26" y="1524000"/>
            <a:ext cx="8229600" cy="1143000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2800" b="1" dirty="0">
                <a:latin typeface="IRANSans" panose="02040503050201020203" pitchFamily="18" charset="-78"/>
                <a:cs typeface="B Zar" panose="00000400000000000000" pitchFamily="2" charset="-78"/>
              </a:rPr>
              <a:t>راه حل شما برای </a:t>
            </a: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توسعه بازار چیست؟</a:t>
            </a:r>
            <a:b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</a:b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  </a:t>
            </a:r>
            <a:endParaRPr lang="en-US" sz="1800" b="1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ea typeface="+mn-ea"/>
              <a:cs typeface="B Zar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2826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چگونه این کار را انجام می دهید؟</a:t>
            </a: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تخمین شما از هزینه توسعه بازار چه مقدار است و از چه طریقی تأمین می شود؟</a:t>
            </a: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1100" y="25146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3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7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1447800"/>
            <a:ext cx="8229600" cy="1143000"/>
          </a:xfrm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fa-IR" sz="2800" b="1" dirty="0" smtClean="0">
                <a:latin typeface="IRANSans" panose="02040503050201020203" pitchFamily="18" charset="-78"/>
                <a:cs typeface="B Zar" panose="00000400000000000000" pitchFamily="2" charset="-78"/>
              </a:rPr>
              <a:t>چه خطراتی کسب و کار شما را تهدید می کند؟</a:t>
            </a:r>
            <a:endParaRPr lang="en-US" sz="1800" b="1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ea typeface="+mn-ea"/>
              <a:cs typeface="B Zar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solidFill>
                  <a:schemeClr val="tx1">
                    <a:tint val="7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ریسک شما و راه حل شما برای مقابله با آن چیست؟</a:t>
            </a: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sz="1600" dirty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IRANSans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endParaRPr lang="fa-IR" sz="1600" dirty="0" smtClean="0">
              <a:solidFill>
                <a:schemeClr val="tx1">
                  <a:tint val="7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Font typeface="Arial" pitchFamily="34" charset="0"/>
              <a:buNone/>
            </a:pPr>
            <a:r>
              <a:rPr lang="fa-IR" sz="1600" dirty="0" smtClean="0">
                <a:solidFill>
                  <a:schemeClr val="bg1">
                    <a:lumMod val="95000"/>
                  </a:schemeClr>
                </a:solidFill>
                <a:latin typeface="IRANSans(FaNum) Medium" panose="02040503050201020203" pitchFamily="18" charset="-78"/>
                <a:cs typeface="B Zar" panose="00000400000000000000" pitchFamily="2" charset="-78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fa-IR" sz="1600" dirty="0">
              <a:solidFill>
                <a:schemeClr val="bg1">
                  <a:lumMod val="95000"/>
                </a:schemeClr>
              </a:solidFill>
              <a:latin typeface="IRANSans(FaNum) Medium" panose="02040503050201020203" pitchFamily="18" charset="-78"/>
              <a:cs typeface="B Zar" panose="000004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1100" y="2590800"/>
            <a:ext cx="67818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599815" cy="12198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" name="Text Box 13"/>
          <p:cNvSpPr txBox="1"/>
          <p:nvPr/>
        </p:nvSpPr>
        <p:spPr>
          <a:xfrm>
            <a:off x="76200" y="777594"/>
            <a:ext cx="989965" cy="496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دانشگاه صنعتی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پژوهشکده آب و فاضلاب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539750" cy="5397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99820"/>
            <a:ext cx="827405" cy="957580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0" y="1676400"/>
            <a:ext cx="1087120" cy="4857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وزارت نیرو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100" b="1" dirty="0">
                <a:solidFill>
                  <a:schemeClr val="tx1"/>
                </a:solidFill>
                <a:effectLst/>
                <a:ea typeface="Calibri"/>
                <a:cs typeface="IranNastaliq"/>
              </a:rPr>
              <a:t>شرکت آب و فاضلاب استان اصفهان</a:t>
            </a:r>
            <a:endParaRPr lang="en-US" sz="900" b="1" dirty="0">
              <a:solidFill>
                <a:schemeClr val="tx1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1680"/>
            <a:ext cx="629920" cy="777240"/>
          </a:xfrm>
          <a:prstGeom prst="rect">
            <a:avLst/>
          </a:prstGeom>
        </p:spPr>
      </p:pic>
      <p:sp>
        <p:nvSpPr>
          <p:cNvPr id="13" name="Text Box 15"/>
          <p:cNvSpPr txBox="1"/>
          <p:nvPr/>
        </p:nvSpPr>
        <p:spPr>
          <a:xfrm>
            <a:off x="0" y="2811145"/>
            <a:ext cx="1079500" cy="3130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1400" b="1" dirty="0">
                <a:solidFill>
                  <a:srgbClr val="4F81BD"/>
                </a:solidFill>
                <a:effectLst/>
                <a:ea typeface="Calibri"/>
                <a:cs typeface="IranNastaliq"/>
              </a:rPr>
              <a:t>بنیاد ملی نخبگان استان اصفهان</a:t>
            </a:r>
            <a:endParaRPr lang="en-US" sz="900" b="1" dirty="0">
              <a:solidFill>
                <a:srgbClr val="4F81BD"/>
              </a:solidFill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76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577</Words>
  <Application>Microsoft Office PowerPoint</Application>
  <PresentationFormat>On-screen Show (4:3)</PresentationFormat>
  <Paragraphs>186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Zar</vt:lpstr>
      <vt:lpstr>Calibri</vt:lpstr>
      <vt:lpstr>IranNastaliq</vt:lpstr>
      <vt:lpstr>IRANSans</vt:lpstr>
      <vt:lpstr>IRANSans(FaNum) Medium</vt:lpstr>
      <vt:lpstr>Office Theme</vt:lpstr>
      <vt:lpstr>عنوان پروژه</vt:lpstr>
      <vt:lpstr>چه مشکلی را حل می کنید؟</vt:lpstr>
      <vt:lpstr>راه حل [محصول یا خدمت] شما برای حل مسئله چیست؟</vt:lpstr>
      <vt:lpstr>PowerPoint Presentation</vt:lpstr>
      <vt:lpstr>PowerPoint Presentation</vt:lpstr>
      <vt:lpstr>ویژگی منحصر به فرد شما چیست؟  </vt:lpstr>
      <vt:lpstr>واکنش شما نسبت به ورود رقیب چیست؟ </vt:lpstr>
      <vt:lpstr>راه حل شما برای توسعه بازار چیست؟   </vt:lpstr>
      <vt:lpstr>چه خطراتی کسب و کار شما را تهدید می کند؟</vt:lpstr>
      <vt:lpstr>چگونه می توانید کسب و کار خود را توسعه دهید؟   </vt:lpstr>
      <vt:lpstr>از سرمایه گذار، شریک تجاری یا حامی چه می خواهید؟</vt:lpstr>
      <vt:lpstr>اعضا اصلی تیم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Pitch Canvas</dc:title>
  <dc:creator>home</dc:creator>
  <cp:lastModifiedBy>hamidreza varshabi</cp:lastModifiedBy>
  <cp:revision>81</cp:revision>
  <dcterms:created xsi:type="dcterms:W3CDTF">2006-08-16T00:00:00Z</dcterms:created>
  <dcterms:modified xsi:type="dcterms:W3CDTF">2018-02-07T07:28:44Z</dcterms:modified>
</cp:coreProperties>
</file>